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79" r:id="rId5"/>
    <p:sldId id="282" r:id="rId6"/>
    <p:sldId id="283" r:id="rId7"/>
    <p:sldId id="266" r:id="rId8"/>
    <p:sldId id="285" r:id="rId9"/>
    <p:sldId id="267" r:id="rId10"/>
    <p:sldId id="286" r:id="rId11"/>
    <p:sldId id="287" r:id="rId12"/>
    <p:sldId id="288" r:id="rId13"/>
    <p:sldId id="289" r:id="rId14"/>
    <p:sldId id="270" r:id="rId15"/>
    <p:sldId id="290" r:id="rId16"/>
    <p:sldId id="274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52401A5C-1A6E-4BF7-AC4A-6C5F4CB729C3}"/>
    <pc:docChg chg="custSel modSld replTag delTag">
      <pc:chgData name="Mel Houseman" userId="7d6e233f-1289-4a6a-9205-ee3f8642932a" providerId="ADAL" clId="{52401A5C-1A6E-4BF7-AC4A-6C5F4CB729C3}" dt="2022-12-13T16:38:58.414" v="4" actId="108"/>
      <pc:docMkLst>
        <pc:docMk/>
      </pc:docMkLst>
      <pc:sldChg chg="modSp mod replTag delTag">
        <pc:chgData name="Mel Houseman" userId="7d6e233f-1289-4a6a-9205-ee3f8642932a" providerId="ADAL" clId="{52401A5C-1A6E-4BF7-AC4A-6C5F4CB729C3}" dt="2022-12-13T16:38:58.414" v="4" actId="108"/>
        <pc:sldMkLst>
          <pc:docMk/>
          <pc:sldMk cId="655534723" sldId="279"/>
        </pc:sldMkLst>
        <pc:spChg chg="mod">
          <ac:chgData name="Mel Houseman" userId="7d6e233f-1289-4a6a-9205-ee3f8642932a" providerId="ADAL" clId="{52401A5C-1A6E-4BF7-AC4A-6C5F4CB729C3}" dt="2022-12-13T16:38:58.414" v="4" actId="108"/>
          <ac:spMkLst>
            <pc:docMk/>
            <pc:sldMk cId="655534723" sldId="279"/>
            <ac:spMk id="12" creationId="{D4DFC379-EE11-136F-C330-EEF3343719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3F06B-4534-4AC9-9207-437DD4DB6268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853BE-FB86-4FA8-84FA-DC9CFFBA23D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23325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76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QV5-GemEqY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image" Target="../media/image17.png"/><Relationship Id="rId4" Type="http://schemas.openxmlformats.org/officeDocument/2006/relationships/hyperlink" Target="https://www.visme.co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ADVANCED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5534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D3168C-C31E-3AA2-6DC6-FE245060C1B6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34477" r="-808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Create a website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663701"/>
            <a:ext cx="6042025" cy="4249737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 b="1">
                <a:solidFill>
                  <a:schemeClr val="bg1"/>
                </a:solidFill>
                <a:ea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spcAft>
                <a:spcPts val="2400"/>
              </a:spcAft>
              <a:buNone/>
              <a:defRPr/>
            </a:pPr>
            <a:r>
              <a:rPr lang="en-GB" sz="2400" dirty="0">
                <a:solidFill>
                  <a:srgbClr val="2D2926"/>
                </a:solidFill>
                <a:latin typeface="Arial" panose="020B0604020202020204"/>
                <a:ea typeface="+mn-ea"/>
              </a:rPr>
              <a:t>Using code in website creation </a:t>
            </a:r>
          </a:p>
          <a:p>
            <a:r>
              <a:rPr lang="en-GB" b="0" dirty="0">
                <a:ea typeface="+mn-ea"/>
              </a:rPr>
              <a:t>Template-based website builders include the code that adds functionality to the website.  </a:t>
            </a:r>
          </a:p>
          <a:p>
            <a:r>
              <a:rPr lang="en-GB" b="0" dirty="0">
                <a:ea typeface="+mn-ea"/>
              </a:rPr>
              <a:t>You need to know how to add that back-end code using development programming language. </a:t>
            </a:r>
          </a:p>
          <a:p>
            <a:r>
              <a:rPr lang="en-GB" b="0" dirty="0">
                <a:ea typeface="+mn-ea"/>
              </a:rPr>
              <a:t>Web hosting is a service that provides content storage. </a:t>
            </a:r>
          </a:p>
          <a:p>
            <a:r>
              <a:rPr lang="en-GB" b="0" dirty="0">
                <a:ea typeface="+mn-ea"/>
              </a:rPr>
              <a:t>Domain hosting provides unique domain names for websites.  </a:t>
            </a:r>
          </a:p>
          <a:p>
            <a:r>
              <a:rPr lang="en-GB" b="0" dirty="0">
                <a:ea typeface="+mn-ea"/>
              </a:rPr>
              <a:t>A domain name server (DNS) translates IP addresses into everyday language.  </a:t>
            </a:r>
          </a:p>
          <a:p>
            <a:r>
              <a:rPr lang="en-GB" b="0" dirty="0">
                <a:ea typeface="+mn-ea"/>
              </a:rPr>
              <a:t>Both web hosting and domain hosting are paid services on the web.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F76E4C-84F7-DD71-D460-8AE2A843C150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6007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5076825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Create multimedia content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You will create an infographic to post on your website – think of a suitable topic.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If you have created a website for your school or community group, create an infographic introducing members.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Watch this video about getting started with infographics: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https://www.youtube.com/watch?v=OQV5-GemEqY</a:t>
            </a:r>
            <a:endParaRPr lang="en-US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Open </a:t>
            </a:r>
            <a:r>
              <a:rPr lang="en-US" dirty="0" err="1">
                <a:solidFill>
                  <a:schemeClr val="bg1"/>
                </a:solidFill>
              </a:rPr>
              <a:t>Visme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https://www.visme.co/</a:t>
            </a:r>
            <a:r>
              <a:rPr lang="en-US" dirty="0">
                <a:solidFill>
                  <a:schemeClr val="bg1"/>
                </a:solidFill>
              </a:rPr>
              <a:t> and create a free login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8C2238-5008-AD10-97DD-C4FF52D24740}"/>
              </a:ext>
            </a:extLst>
          </p:cNvPr>
          <p:cNvSpPr/>
          <p:nvPr/>
        </p:nvSpPr>
        <p:spPr>
          <a:xfrm>
            <a:off x="6365874" y="1575752"/>
            <a:ext cx="5346701" cy="3762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F30FE0-D5DE-77A0-5329-C0487D3F1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587" y="2069220"/>
            <a:ext cx="5076825" cy="300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2C3194-7CCD-1C70-FB8C-028B2BED35C2}"/>
              </a:ext>
            </a:extLst>
          </p:cNvPr>
          <p:cNvSpPr txBox="1"/>
          <p:nvPr/>
        </p:nvSpPr>
        <p:spPr>
          <a:xfrm>
            <a:off x="10322807" y="59134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Aft>
                <a:spcPts val="1200"/>
              </a:spcAft>
              <a:buFont typeface="+mj-lt"/>
              <a:buAutoNum type="alphaLcParenR" startAt="5"/>
            </a:pPr>
            <a:r>
              <a:rPr lang="en-GB" dirty="0">
                <a:solidFill>
                  <a:schemeClr val="bg1"/>
                </a:solidFill>
              </a:rPr>
              <a:t>Look at the different templates available and choose what type of infographic you would like to create, for example, showing a process, comparing, how to and so on.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 startAt="5"/>
            </a:pPr>
            <a:r>
              <a:rPr lang="en-GB" dirty="0">
                <a:solidFill>
                  <a:schemeClr val="bg1"/>
                </a:solidFill>
              </a:rPr>
              <a:t>Choose a template design and then create an infographic. 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 startAt="5"/>
            </a:pPr>
            <a:r>
              <a:rPr lang="en-GB" dirty="0">
                <a:solidFill>
                  <a:schemeClr val="bg1"/>
                </a:solidFill>
              </a:rPr>
              <a:t>Save and download the infographic. </a:t>
            </a:r>
          </a:p>
          <a:p>
            <a:pPr lvl="1">
              <a:spcAft>
                <a:spcPts val="1200"/>
              </a:spcAft>
            </a:pPr>
            <a:endParaRPr lang="en-GB" dirty="0">
              <a:solidFill>
                <a:schemeClr val="bg1"/>
              </a:solidFill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 startAt="2"/>
            </a:pPr>
            <a:r>
              <a:rPr lang="en-GB" b="1" dirty="0">
                <a:solidFill>
                  <a:schemeClr val="bg1"/>
                </a:solidFill>
              </a:rPr>
              <a:t>Create a website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You started to create a website during this unit, you will now add content to the website.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Upload and post the infographic that you created. </a:t>
            </a: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1577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 flipH="1"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62585" b="-19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4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Content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014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1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Unit 1: Developing digital content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4043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D3168C-C31E-3AA2-6DC6-FE245060C1B6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9676" r="-101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Developing digital </a:t>
            </a:r>
            <a:r>
              <a:rPr lang="en-US"/>
              <a:t>content </a:t>
            </a:r>
            <a:r>
              <a:rPr lang="en-GB"/>
              <a:t> 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197188"/>
            <a:ext cx="5896632" cy="3716249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 b="1">
                <a:solidFill>
                  <a:schemeClr val="bg1"/>
                </a:solidFill>
                <a:ea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Digital content </a:t>
            </a:r>
            <a:r>
              <a:rPr lang="en-GB" b="0" dirty="0"/>
              <a:t>is any content you create on a computer, tablet, or mobile phone.  </a:t>
            </a:r>
          </a:p>
          <a:p>
            <a:r>
              <a:rPr lang="en-GB" b="0" dirty="0"/>
              <a:t>The content can be:</a:t>
            </a:r>
          </a:p>
          <a:p>
            <a:pPr marL="800100" lvl="2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text </a:t>
            </a:r>
          </a:p>
          <a:p>
            <a:pPr marL="800100" lvl="2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sound (audio) recorded using a tablet or smartphone </a:t>
            </a:r>
          </a:p>
          <a:p>
            <a:pPr marL="800100" lvl="2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videos created using a tablet or smartphone. </a:t>
            </a:r>
          </a:p>
          <a:p>
            <a:r>
              <a:rPr lang="en-GB" b="0" dirty="0"/>
              <a:t>Some digital content is created </a:t>
            </a:r>
            <a:r>
              <a:rPr lang="en-GB" dirty="0"/>
              <a:t>for personal use only and is not shared online</a:t>
            </a:r>
            <a:r>
              <a:rPr lang="en-GB" b="0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F76E4C-84F7-DD71-D460-8AE2A843C150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195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111728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Developing digital </a:t>
            </a:r>
            <a:r>
              <a:rPr lang="en-US"/>
              <a:t>content </a:t>
            </a:r>
            <a:r>
              <a:rPr lang="en-GB"/>
              <a:t> 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4" y="1797796"/>
            <a:ext cx="8786977" cy="411564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 b="1">
                <a:solidFill>
                  <a:schemeClr val="bg1"/>
                </a:solidFill>
                <a:ea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spcAft>
                <a:spcPts val="2400"/>
              </a:spcAft>
              <a:buNone/>
              <a:defRPr/>
            </a:pPr>
            <a:r>
              <a:rPr lang="en-GB" sz="2400" dirty="0">
                <a:solidFill>
                  <a:srgbClr val="2D2926"/>
                </a:solidFill>
                <a:latin typeface="Arial" panose="020B0604020202020204"/>
              </a:rPr>
              <a:t>Examples of local digital content that is not shared: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to-do list created in a plain text editor, such as Windows® Notepad  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notes, research and website addresses in a Microsoft® Word or Google® Docs document a learner uses to write an assignment  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personal budget created on an electronic spreadsheet, such as Microsoft® Excel or Google® Sheets 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photo taken on smartphone 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drawing created with graphics software, such as Adobe® Illustrator  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voice note recorded on a smartphone 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video of children playing recorded on a camcorder. </a:t>
            </a:r>
          </a:p>
          <a:p>
            <a:pPr marL="0" indent="0">
              <a:spcAft>
                <a:spcPts val="2400"/>
              </a:spcAft>
              <a:buNone/>
              <a:defRPr/>
            </a:pPr>
            <a:r>
              <a:rPr lang="en-GB" sz="2400" dirty="0">
                <a:solidFill>
                  <a:srgbClr val="2D2926"/>
                </a:solidFill>
                <a:latin typeface="Arial" panose="020B0604020202020204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F76E4C-84F7-DD71-D460-8AE2A843C150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2095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822878-67B3-6681-C072-8264461B069D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t="-4625" b="-46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0"/>
            <a:ext cx="7317983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Using installed applications to create digital content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7C3FAB-1BC2-B6D9-A4CC-6B92DCEE5C7B}"/>
              </a:ext>
            </a:extLst>
          </p:cNvPr>
          <p:cNvSpPr txBox="1">
            <a:spLocks/>
          </p:cNvSpPr>
          <p:nvPr/>
        </p:nvSpPr>
        <p:spPr>
          <a:xfrm>
            <a:off x="5640048" y="2146958"/>
            <a:ext cx="5732145" cy="40009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File formats for digital content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  <a:defRPr/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There are various types of media.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  <a:defRPr/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The format of a digital file depends on the formats supported by the hardware and software used to create the file.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  <a:defRPr/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It’s important to select the correct file format when uploading content to the internet.</a:t>
            </a:r>
          </a:p>
          <a:p>
            <a:pPr marL="742950" lvl="2" indent="-28575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5000"/>
              <a:tabLst>
                <a:tab pos="457200" algn="l"/>
              </a:tabLst>
              <a:defRPr/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Images: JPG, PNG, and GIF  </a:t>
            </a:r>
          </a:p>
          <a:p>
            <a:pPr marL="742950" lvl="2" indent="-28575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5000"/>
              <a:tabLst>
                <a:tab pos="457200" algn="l"/>
              </a:tabLst>
              <a:defRPr/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Audio: MP3, WMA, and FLAC </a:t>
            </a:r>
          </a:p>
          <a:p>
            <a:pPr marL="742950" lvl="2" indent="-28575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5000"/>
              <a:tabLst>
                <a:tab pos="457200" algn="l"/>
              </a:tabLst>
              <a:defRPr/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Video: AVI, MP4, and MKV </a:t>
            </a:r>
            <a:endParaRPr lang="en-US" sz="1800" dirty="0">
              <a:solidFill>
                <a:srgbClr val="2D2926"/>
              </a:solidFill>
              <a:latin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F9A777-7DE1-BC45-FA4C-E16C26B520A6}"/>
              </a:ext>
            </a:extLst>
          </p:cNvPr>
          <p:cNvSpPr/>
          <p:nvPr/>
        </p:nvSpPr>
        <p:spPr>
          <a:xfrm>
            <a:off x="11172825" y="1"/>
            <a:ext cx="1019175" cy="14234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64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t="-2166" b="-21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Common types of online digital content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Blogging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Longform content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Infographics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Podcasts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Video and vlogs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111728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Create a website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653203"/>
            <a:ext cx="5076825" cy="426023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ts val="1000"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Reasons for creating a website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Businesses, groups, schools and other organisations create websites for the following reasons: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professionalism and increased trust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 business website will bring you more customers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contact information and live chats. </a:t>
            </a:r>
            <a:endParaRPr lang="en-US" sz="14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245BEA-6E12-D0A8-62F6-7F44ECC8A9DF}"/>
              </a:ext>
            </a:extLst>
          </p:cNvPr>
          <p:cNvSpPr/>
          <p:nvPr/>
        </p:nvSpPr>
        <p:spPr>
          <a:xfrm>
            <a:off x="6096000" y="2057400"/>
            <a:ext cx="5346700" cy="3856038"/>
          </a:xfrm>
          <a:prstGeom prst="rect">
            <a:avLst/>
          </a:prstGeom>
          <a:blipFill>
            <a:blip r:embed="rId3"/>
            <a:srcRect/>
            <a:stretch>
              <a:fillRect l="-10198" t="8332" r="-11698" b="36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8257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61235" r="-8572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Create a website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385017" y="2717277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Create a website using a template and existing platform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There are many excellent free website platforms with varying features.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There are free website builders you can use to create your own website based on a design template.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You don’t need to know how to code the website and you don’t need to design the layout.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75083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13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82A92E4-FB91-4AA3-ADA4-3E10B5A53E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  <ds:schemaRef ds:uri="7a3276f9-5a29-4b8b-86db-b2cbee5bcef7"/>
    <ds:schemaRef ds:uri="80410c6c-435d-47a5-98ec-3d1e82fadda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</TotalTime>
  <Words>652</Words>
  <Application>Microsoft Office PowerPoint</Application>
  <PresentationFormat>Widescreen</PresentationFormat>
  <Paragraphs>78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 New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3</cp:revision>
  <dcterms:created xsi:type="dcterms:W3CDTF">2022-10-18T08:17:32Z</dcterms:created>
  <dcterms:modified xsi:type="dcterms:W3CDTF">2022-12-13T16:39:01Z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